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72" r:id="rId6"/>
    <p:sldId id="277" r:id="rId7"/>
    <p:sldId id="269" r:id="rId8"/>
    <p:sldId id="264" r:id="rId9"/>
    <p:sldId id="270" r:id="rId10"/>
    <p:sldId id="257" r:id="rId11"/>
    <p:sldId id="268" r:id="rId12"/>
    <p:sldId id="494" r:id="rId13"/>
    <p:sldId id="278" r:id="rId14"/>
    <p:sldId id="279" r:id="rId15"/>
    <p:sldId id="265" r:id="rId16"/>
    <p:sldId id="274" r:id="rId17"/>
    <p:sldId id="266" r:id="rId18"/>
    <p:sldId id="276" r:id="rId19"/>
    <p:sldId id="271" r:id="rId20"/>
    <p:sldId id="267" r:id="rId21"/>
    <p:sldId id="275" r:id="rId22"/>
    <p:sldId id="280" r:id="rId23"/>
    <p:sldId id="483" r:id="rId24"/>
    <p:sldId id="281" r:id="rId25"/>
    <p:sldId id="482" r:id="rId26"/>
    <p:sldId id="481" r:id="rId27"/>
    <p:sldId id="273" r:id="rId28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904A3-23D7-FABF-118B-79F5BF8F0586}" v="196" dt="2020-05-19T00:57:59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36" autoAdjust="0"/>
  </p:normalViewPr>
  <p:slideViewPr>
    <p:cSldViewPr>
      <p:cViewPr varScale="1">
        <p:scale>
          <a:sx n="86" d="100"/>
          <a:sy n="86" d="100"/>
        </p:scale>
        <p:origin x="133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1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2" d="100"/>
          <a:sy n="122" d="100"/>
        </p:scale>
        <p:origin x="-3616" y="-12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pPr>
              <a:defRPr/>
            </a:pPr>
            <a:fld id="{8B2A64A1-CC54-0249-81D0-DCEAEEAA1F1D}" type="datetimeFigureOut">
              <a:rPr lang="en-US"/>
              <a:pPr>
                <a:defRPr/>
              </a:pPr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pPr>
              <a:defRPr/>
            </a:pPr>
            <a:fld id="{F9E66BC6-4F1B-1445-9C06-308A4799D6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pPr>
              <a:defRPr/>
            </a:pPr>
            <a:fld id="{C9C36A94-0E5C-C448-8DF6-4BD4A21D412B}" type="datetimeFigureOut">
              <a:rPr lang="en-US"/>
              <a:pPr>
                <a:defRPr/>
              </a:pPr>
              <a:t>5/18/2020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pPr>
              <a:defRPr/>
            </a:pPr>
            <a:fld id="{C6FD59D0-6DB8-C14A-944A-205A84A03F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68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494" indent="-28903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145" indent="-23122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8602" indent="-23122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1060" indent="-23122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5284B0-ABBC-0543-80E2-CF726A518955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FD59D0-6DB8-C14A-944A-205A84A03FA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81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3AC21-DC8C-D544-8151-A8A54CA916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3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5DCEA-89E6-5D4E-B2EB-1D46D51BD1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4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11497-AEC7-B74D-A138-1D7D8415C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2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85722-278C-6244-8172-0EC582E36E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9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EB7D0-BAC9-1F4A-B64F-5DF60C4EE3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2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493E-0C61-4949-BF7B-226FA9048D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4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73551-7A4B-AA43-8737-7C3D16D4C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6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4EE22-2F59-1342-B7E4-E05BB95BB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0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4555-50A1-B340-8961-7F1C1ACEE9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9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EBACB-3B6F-2744-908F-D2030440FE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6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372AB-4391-C54B-960C-DF12F276E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5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" y="0"/>
            <a:ext cx="9140027" cy="116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37BC20-F178-134C-9AA4-2A7897517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</a:t>
            </a:r>
          </a:p>
        </p:txBody>
      </p:sp>
      <p:pic>
        <p:nvPicPr>
          <p:cNvPr id="1033" name="Picture 7" descr="Cnstga_vrt_CMYK_gld_wht_rev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-36513"/>
            <a:ext cx="153352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nsplash.com/s/photos/online-business?utm_source=unsplash&amp;utm_medium=referral&amp;utm_content=creditCopyText" TargetMode="External"/><Relationship Id="rId5" Type="http://schemas.openxmlformats.org/officeDocument/2006/relationships/hyperlink" Target="https://unsplash.com/@austindistel?utm_source=unsplash&amp;utm_medium=referral&amp;utm_content=creditCopyText" TargetMode="External"/><Relationship Id="rId4" Type="http://schemas.openxmlformats.org/officeDocument/2006/relationships/hyperlink" Target="https://creativecommons.org/licenses/by-nc-sa/2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yrollmedics.com/blog/workplace-conflict-how-to-get-the-stars-aligned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bout:blank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bout:blank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geralt-9301/?utm_source=link-attribution&amp;utm_medium=referral&amp;utm_campaign=image&amp;utm_content=361438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?utm_source=link-attribution&amp;utm_medium=referral&amp;utm_campaign=image&amp;utm_content=361438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brock222?utm_source=unsplash&amp;utm_medium=referral&amp;utm_content=creditCopyTex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s/photos/conflict?utm_source=unsplash&amp;utm_medium=referral&amp;utm_content=creditCopyTex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headwayio?utm_source=unsplash&amp;utm_medium=referral&amp;utm_content=creditCopyTex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s/photos/business?utm_source=unsplash&amp;utm_medium=referral&amp;utm_content=creditCopyTex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2.0/?ref=ccsearch&amp;atype=rich" TargetMode="External"/><Relationship Id="rId5" Type="http://schemas.openxmlformats.org/officeDocument/2006/relationships/hyperlink" Target="https://www.flickr.com/photos/94022366@N00" TargetMode="External"/><Relationship Id="rId4" Type="http://schemas.openxmlformats.org/officeDocument/2006/relationships/hyperlink" Target="https://www.flickr.com/photos/94022366@N00/42156681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ith an open laptop sits at a desk and uses their cell phone at the same time">
            <a:extLst>
              <a:ext uri="{FF2B5EF4-FFF2-40B4-BE49-F238E27FC236}">
                <a16:creationId xmlns:a16="http://schemas.microsoft.com/office/drawing/2014/main" id="{80634381-B037-4726-B19B-223535931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47800"/>
            <a:ext cx="4239087" cy="5151395"/>
          </a:xfrm>
          <a:prstGeom prst="rect">
            <a:avLst/>
          </a:prstGeom>
        </p:spPr>
      </p:pic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1761" y="1676400"/>
            <a:ext cx="4696287" cy="1470025"/>
          </a:xfrm>
        </p:spPr>
        <p:txBody>
          <a:bodyPr/>
          <a:lstStyle/>
          <a:p>
            <a:pPr eaLnBrk="1" hangingPunct="1"/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CA" b="1" i="1" dirty="0">
                <a:solidFill>
                  <a:srgbClr val="C00000"/>
                </a:solidFill>
              </a:rPr>
              <a:t>Online Dispute Resolution (ODR)</a:t>
            </a:r>
            <a:br>
              <a:rPr lang="en-CA" b="1" dirty="0"/>
            </a:b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503" y="3429000"/>
            <a:ext cx="4370033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Moving from in-class to on-line dispute management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May 2020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1000" i="1" dirty="0">
                <a:ea typeface="+mn-lt"/>
                <a:cs typeface="+mn-lt"/>
              </a:rPr>
              <a:t>Recommended reference: </a:t>
            </a:r>
            <a:r>
              <a:rPr lang="en-US" sz="1000" dirty="0">
                <a:ea typeface="+mn-lt"/>
                <a:cs typeface="+mn-lt"/>
              </a:rPr>
              <a:t>Conestoga College (2020). Online Dispute </a:t>
            </a:r>
            <a:r>
              <a:rPr lang="en-US" sz="1000">
                <a:ea typeface="+mn-lt"/>
                <a:cs typeface="+mn-lt"/>
              </a:rPr>
              <a:t>Resolution [PowerPoint]. Prepared by MIchael Quartermain. </a:t>
            </a:r>
            <a:r>
              <a:rPr lang="en-US" sz="1000" dirty="0">
                <a:ea typeface="+mn-lt"/>
                <a:cs typeface="+mn-lt"/>
                <a:hlinkClick r:id="rId4"/>
              </a:rPr>
              <a:t>CC-BY-NC-SA</a:t>
            </a:r>
            <a:endParaRPr lang="en-US" sz="1000"/>
          </a:p>
          <a:p>
            <a:pPr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331F2-1C4B-400B-9DB8-3A9AAC7EAA30}"/>
              </a:ext>
            </a:extLst>
          </p:cNvPr>
          <p:cNvSpPr/>
          <p:nvPr/>
        </p:nvSpPr>
        <p:spPr>
          <a:xfrm>
            <a:off x="4800600" y="6248400"/>
            <a:ext cx="19960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-apple-system"/>
              </a:rPr>
              <a:t>Photo by </a:t>
            </a:r>
            <a:r>
              <a:rPr lang="en-US" sz="1000" dirty="0">
                <a:solidFill>
                  <a:schemeClr val="bg1"/>
                </a:solidFill>
                <a:latin typeface="-apple-syste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Austin Distel</a:t>
            </a:r>
            <a:r>
              <a:rPr lang="en-US" sz="1000" dirty="0">
                <a:solidFill>
                  <a:schemeClr val="bg1"/>
                </a:solidFill>
                <a:latin typeface="-apple-system"/>
              </a:rPr>
              <a:t> on </a:t>
            </a:r>
            <a:r>
              <a:rPr lang="en-US" sz="1000" dirty="0">
                <a:solidFill>
                  <a:schemeClr val="bg1"/>
                </a:solidFill>
                <a:latin typeface="-apple-system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CA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of a person thinking with a question makr in a thought bubble above their heads">
            <a:extLst>
              <a:ext uri="{FF2B5EF4-FFF2-40B4-BE49-F238E27FC236}">
                <a16:creationId xmlns:a16="http://schemas.microsoft.com/office/drawing/2014/main" id="{C76F8458-40E8-4E9C-B191-5CDEDC81F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400" y="1502743"/>
            <a:ext cx="3143250" cy="39718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85A26-6992-48E8-9C6E-87D73440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563563"/>
          </a:xfrm>
        </p:spPr>
        <p:txBody>
          <a:bodyPr/>
          <a:lstStyle/>
          <a:p>
            <a:r>
              <a:rPr lang="en-CA" dirty="0"/>
              <a:t>Questions to ask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C872A-D4FF-4FF0-9DE8-7E855EF5B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50752"/>
            <a:ext cx="7391400" cy="4531480"/>
          </a:xfrm>
        </p:spPr>
        <p:txBody>
          <a:bodyPr/>
          <a:lstStyle/>
          <a:p>
            <a:r>
              <a:rPr lang="en-US" sz="1800" dirty="0"/>
              <a:t>What is the dispute about and who is involved? 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1800" dirty="0"/>
              <a:t>Is this something that can be worked out by the students involved in the dispute – use indirect coaching of students? 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1800" dirty="0"/>
              <a:t>Is the issue important enough to actively pursue – direct involvement by the Instructor or other college resources?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1800" dirty="0"/>
              <a:t>How will or what will benefit the student (student centered) direct or indirect involvement? 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1800" dirty="0"/>
              <a:t>Is there are risk of physical, mental or emotional abuse (bullying)?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1800" dirty="0"/>
              <a:t>Do I have all the information I need about the situation, what are the resources available to me, and college policies in place?</a:t>
            </a:r>
            <a:endParaRPr lang="en-CA" sz="18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5120D-A5F6-4B55-8BD2-500E760C1EE7}"/>
              </a:ext>
            </a:extLst>
          </p:cNvPr>
          <p:cNvSpPr txBox="1"/>
          <p:nvPr/>
        </p:nvSpPr>
        <p:spPr>
          <a:xfrm>
            <a:off x="433388" y="6271371"/>
            <a:ext cx="792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Adapted from Working together: a guide to positive problem solving for schools, families, and communities (2014)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C2BE8E-3696-4309-8CA8-3F1355A4D998}"/>
              </a:ext>
            </a:extLst>
          </p:cNvPr>
          <p:cNvSpPr txBox="1"/>
          <p:nvPr/>
        </p:nvSpPr>
        <p:spPr>
          <a:xfrm>
            <a:off x="457200" y="6519882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hlinkClick r:id="rId3"/>
              </a:rPr>
              <a:t>Image source</a:t>
            </a:r>
            <a:r>
              <a:rPr lang="en-CA" sz="800" dirty="0">
                <a:hlinkClick r:id="rId4"/>
              </a:rPr>
              <a:t>https://www.christinewilke.com/marriageblog/2017/5/2/want-a-happier-marriage-ask-yourself-this-question-everyday</a:t>
            </a:r>
            <a:endParaRPr lang="en-CA" sz="800" dirty="0"/>
          </a:p>
          <a:p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638959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C8BB2-044B-47A9-AB7F-817C4AE2D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Process</a:t>
            </a:r>
          </a:p>
        </p:txBody>
      </p:sp>
      <p:pic>
        <p:nvPicPr>
          <p:cNvPr id="4" name="Picture 3" descr="An image of a list of problem solving steps:&#10;1. Decide whether the issue is worth pursuing&#10;2. Invite the person to meet&#10;3. Ask the person to describe how he or she sees the situation&#10;4. Describe the situation as you see it&#10;5. Summarize the issues that need to be addressed.&#10;6. Discuss one issue at a time&#10;7. Brainstorm possible options that work for everyone.&#10;8. Generate solutions that work for everyone.&#10;9. PUt the solutions in writing.&#10;10. Send a date to discuss how the solutions are working.">
            <a:extLst>
              <a:ext uri="{FF2B5EF4-FFF2-40B4-BE49-F238E27FC236}">
                <a16:creationId xmlns:a16="http://schemas.microsoft.com/office/drawing/2014/main" id="{3F8D5625-3E1D-4F1F-A8CE-1C98C71EF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9" y="2112895"/>
            <a:ext cx="8410665" cy="34086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726B1E-D4A7-4BF9-90F6-2706276C612E}"/>
              </a:ext>
            </a:extLst>
          </p:cNvPr>
          <p:cNvSpPr txBox="1"/>
          <p:nvPr/>
        </p:nvSpPr>
        <p:spPr>
          <a:xfrm>
            <a:off x="685800" y="5833023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Working together: a guide to positive problem solving for schools, families, and communities (2014)</a:t>
            </a:r>
          </a:p>
        </p:txBody>
      </p:sp>
    </p:spTree>
    <p:extLst>
      <p:ext uri="{BB962C8B-B14F-4D97-AF65-F5344CB8AC3E}">
        <p14:creationId xmlns:p14="http://schemas.microsoft.com/office/powerpoint/2010/main" val="4138900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37EA3-1B2E-47FA-A281-FC12644C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58" y="1405716"/>
            <a:ext cx="8229600" cy="563563"/>
          </a:xfrm>
        </p:spPr>
        <p:txBody>
          <a:bodyPr/>
          <a:lstStyle/>
          <a:p>
            <a:pPr algn="l"/>
            <a:r>
              <a:rPr lang="en-CA" dirty="0"/>
              <a:t>Approaches – Getting to Yes</a:t>
            </a:r>
            <a:br>
              <a:rPr lang="en-CA" dirty="0"/>
            </a:br>
            <a:r>
              <a:rPr lang="en-CA" sz="1400" dirty="0"/>
              <a:t>(</a:t>
            </a:r>
            <a:r>
              <a:rPr lang="en-CA" sz="1600" dirty="0"/>
              <a:t>Fisher, Ury, Patton, 1991)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CF4D2-055D-4D4E-A89E-867B3C07B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58" y="2209800"/>
            <a:ext cx="8229600" cy="4762299"/>
          </a:xfrm>
        </p:spPr>
        <p:txBody>
          <a:bodyPr/>
          <a:lstStyle/>
          <a:p>
            <a:r>
              <a:rPr lang="en-CA" sz="2000" dirty="0"/>
              <a:t>Do not make it personal – separate people &amp; problems</a:t>
            </a:r>
          </a:p>
          <a:p>
            <a:pPr lvl="1"/>
            <a:r>
              <a:rPr lang="en-CA" sz="1800" i="1" dirty="0"/>
              <a:t>Interests and values can get intertwined (Lyons, 2007)</a:t>
            </a:r>
          </a:p>
          <a:p>
            <a:r>
              <a:rPr lang="en-US" sz="2000" dirty="0"/>
              <a:t>Focus on interests, not positions</a:t>
            </a:r>
          </a:p>
          <a:p>
            <a:pPr lvl="1"/>
            <a:r>
              <a:rPr lang="en-US" sz="1800" dirty="0"/>
              <a:t>What are the interests behind individual positions – what is a common interest (passing the course?)</a:t>
            </a:r>
          </a:p>
          <a:p>
            <a:r>
              <a:rPr lang="en-US" sz="2000" dirty="0"/>
              <a:t>Invent options for mutual gain</a:t>
            </a:r>
          </a:p>
          <a:p>
            <a:pPr lvl="1"/>
            <a:r>
              <a:rPr lang="en-US" sz="1800" dirty="0"/>
              <a:t>Solutions driven by group – (be prepared to be directive if necessary)</a:t>
            </a:r>
          </a:p>
          <a:p>
            <a:r>
              <a:rPr lang="en-US" sz="2000" dirty="0"/>
              <a:t>Insist on using objective criteria</a:t>
            </a:r>
          </a:p>
          <a:p>
            <a:pPr lvl="1"/>
            <a:r>
              <a:rPr lang="en-US" sz="1800" dirty="0"/>
              <a:t>Rely on course rubric, course outlines as objective criteria – sets expectations</a:t>
            </a:r>
          </a:p>
          <a:p>
            <a:r>
              <a:rPr lang="en-US" sz="2000" dirty="0"/>
              <a:t>Know your alternatives as an Instructor</a:t>
            </a:r>
          </a:p>
          <a:p>
            <a:pPr lvl="1"/>
            <a:r>
              <a:rPr lang="en-US" sz="1800" dirty="0"/>
              <a:t>Sometimes referred to as Best Alternative to a Negotiated Agreement (BATNA)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3095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37EA3-1B2E-47FA-A281-FC12644C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Approaches - (GRIT)</a:t>
            </a:r>
            <a:br>
              <a:rPr lang="en-CA" dirty="0"/>
            </a:br>
            <a:r>
              <a:rPr lang="en-CA" sz="1600" dirty="0"/>
              <a:t>(Osgood,1967)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CF4D2-055D-4D4E-A89E-867B3C07B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86000"/>
            <a:ext cx="8001000" cy="4762299"/>
          </a:xfrm>
        </p:spPr>
        <p:txBody>
          <a:bodyPr/>
          <a:lstStyle/>
          <a:p>
            <a:r>
              <a:rPr lang="en-US" sz="2800" u="sng" dirty="0"/>
              <a:t>G</a:t>
            </a:r>
            <a:r>
              <a:rPr lang="en-US" sz="2800" dirty="0"/>
              <a:t>raduated and </a:t>
            </a:r>
            <a:r>
              <a:rPr lang="en-US" sz="2800" u="sng" dirty="0"/>
              <a:t>R</a:t>
            </a:r>
            <a:r>
              <a:rPr lang="en-US" sz="2800" dirty="0"/>
              <a:t>eciprocated </a:t>
            </a:r>
            <a:r>
              <a:rPr lang="en-US" sz="2800" u="sng" dirty="0"/>
              <a:t>I</a:t>
            </a:r>
            <a:r>
              <a:rPr lang="en-US" sz="2800" dirty="0"/>
              <a:t>nitiatives in </a:t>
            </a:r>
            <a:r>
              <a:rPr lang="en-US" sz="2800" u="sng" dirty="0"/>
              <a:t>T</a:t>
            </a:r>
            <a:r>
              <a:rPr lang="en-US" sz="2800" dirty="0"/>
              <a:t>ension reduction (GRIT) 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800" dirty="0"/>
              <a:t>A conflict de-escalation method encouraging concessions by each side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800" dirty="0"/>
              <a:t>Small concessions that are reciprocated to propel discussion towards a common understanding between team members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954559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37EA3-1B2E-47FA-A281-FC12644C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CF4D2-055D-4D4E-A89E-867B3C07B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7436"/>
            <a:ext cx="8229600" cy="4068763"/>
          </a:xfrm>
        </p:spPr>
        <p:txBody>
          <a:bodyPr/>
          <a:lstStyle/>
          <a:p>
            <a:r>
              <a:rPr lang="en-CA" dirty="0"/>
              <a:t>Telephone, E-mail, Course Mail</a:t>
            </a:r>
          </a:p>
          <a:p>
            <a:r>
              <a:rPr lang="en-CA" dirty="0"/>
              <a:t>Document sharing</a:t>
            </a:r>
          </a:p>
          <a:p>
            <a:endParaRPr lang="en-CA" dirty="0"/>
          </a:p>
          <a:p>
            <a:pPr marL="0" indent="0">
              <a:buNone/>
            </a:pPr>
            <a:endParaRPr lang="en-CA" sz="800" dirty="0"/>
          </a:p>
          <a:p>
            <a:pPr marL="0" indent="0">
              <a:buNone/>
            </a:pPr>
            <a:endParaRPr lang="en-CA" sz="1000" dirty="0"/>
          </a:p>
          <a:p>
            <a:r>
              <a:rPr lang="en-CA" dirty="0"/>
              <a:t>Online – teleconference</a:t>
            </a:r>
          </a:p>
          <a:p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 descr="An image of the Zoom conferencing logo">
            <a:extLst>
              <a:ext uri="{FF2B5EF4-FFF2-40B4-BE49-F238E27FC236}">
                <a16:creationId xmlns:a16="http://schemas.microsoft.com/office/drawing/2014/main" id="{7912A969-6DB4-4E27-972B-7DD24D88C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492" y="4754828"/>
            <a:ext cx="1195387" cy="1088232"/>
          </a:xfrm>
          <a:prstGeom prst="rect">
            <a:avLst/>
          </a:prstGeom>
        </p:spPr>
      </p:pic>
      <p:pic>
        <p:nvPicPr>
          <p:cNvPr id="5" name="Picture 4" descr="An image of the Microsoft teams logo">
            <a:extLst>
              <a:ext uri="{FF2B5EF4-FFF2-40B4-BE49-F238E27FC236}">
                <a16:creationId xmlns:a16="http://schemas.microsoft.com/office/drawing/2014/main" id="{C3B2D110-D10E-4C64-8302-4B2B71216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846015"/>
            <a:ext cx="1127761" cy="939801"/>
          </a:xfrm>
          <a:prstGeom prst="rect">
            <a:avLst/>
          </a:prstGeom>
        </p:spPr>
      </p:pic>
      <p:pic>
        <p:nvPicPr>
          <p:cNvPr id="6" name="Picture 5" descr="An image of the What&amp;#39;s App logo">
            <a:extLst>
              <a:ext uri="{FF2B5EF4-FFF2-40B4-BE49-F238E27FC236}">
                <a16:creationId xmlns:a16="http://schemas.microsoft.com/office/drawing/2014/main" id="{A49B578A-C3E6-4DC1-BE56-2BDF4B6F7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358" y="5958253"/>
            <a:ext cx="1522671" cy="762000"/>
          </a:xfrm>
          <a:prstGeom prst="rect">
            <a:avLst/>
          </a:prstGeom>
        </p:spPr>
      </p:pic>
      <p:pic>
        <p:nvPicPr>
          <p:cNvPr id="7" name="Picture 6" descr="An image of the Skype logo">
            <a:extLst>
              <a:ext uri="{FF2B5EF4-FFF2-40B4-BE49-F238E27FC236}">
                <a16:creationId xmlns:a16="http://schemas.microsoft.com/office/drawing/2014/main" id="{80EB7632-2049-4F61-9A58-555B149F2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5958253"/>
            <a:ext cx="1394077" cy="762000"/>
          </a:xfrm>
          <a:prstGeom prst="rect">
            <a:avLst/>
          </a:prstGeom>
        </p:spPr>
      </p:pic>
      <p:pic>
        <p:nvPicPr>
          <p:cNvPr id="8" name="Picture 7" descr="An image of the Amazon Chime logo">
            <a:extLst>
              <a:ext uri="{FF2B5EF4-FFF2-40B4-BE49-F238E27FC236}">
                <a16:creationId xmlns:a16="http://schemas.microsoft.com/office/drawing/2014/main" id="{0588790A-35A4-40EE-8853-D0B0826DA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441" y="5749539"/>
            <a:ext cx="2160105" cy="1213704"/>
          </a:xfrm>
          <a:prstGeom prst="rect">
            <a:avLst/>
          </a:prstGeom>
        </p:spPr>
      </p:pic>
      <p:pic>
        <p:nvPicPr>
          <p:cNvPr id="9" name="Picture 8" descr="An image of three social media logos, Twitter, Instagram, and Facebook">
            <a:extLst>
              <a:ext uri="{FF2B5EF4-FFF2-40B4-BE49-F238E27FC236}">
                <a16:creationId xmlns:a16="http://schemas.microsoft.com/office/drawing/2014/main" id="{CA213367-B3AA-4DE6-A8DA-BD4213188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5151" y="4846015"/>
            <a:ext cx="2522059" cy="1037647"/>
          </a:xfrm>
          <a:prstGeom prst="rect">
            <a:avLst/>
          </a:prstGeom>
        </p:spPr>
      </p:pic>
      <p:pic>
        <p:nvPicPr>
          <p:cNvPr id="10" name="Picture 9" descr="An image of the Google docs logo">
            <a:extLst>
              <a:ext uri="{FF2B5EF4-FFF2-40B4-BE49-F238E27FC236}">
                <a16:creationId xmlns:a16="http://schemas.microsoft.com/office/drawing/2014/main" id="{AF2C38FC-0DB6-4E1E-8058-4879104FEB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607" y="3124325"/>
            <a:ext cx="1689771" cy="1037648"/>
          </a:xfrm>
          <a:prstGeom prst="rect">
            <a:avLst/>
          </a:prstGeom>
        </p:spPr>
      </p:pic>
      <p:pic>
        <p:nvPicPr>
          <p:cNvPr id="11" name="Picture 10" descr="An image of the Dropbox logo">
            <a:extLst>
              <a:ext uri="{FF2B5EF4-FFF2-40B4-BE49-F238E27FC236}">
                <a16:creationId xmlns:a16="http://schemas.microsoft.com/office/drawing/2014/main" id="{6C401C4D-3C00-4518-BC6C-27E1023746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2348" y="3273295"/>
            <a:ext cx="913828" cy="684489"/>
          </a:xfrm>
          <a:prstGeom prst="rect">
            <a:avLst/>
          </a:prstGeom>
        </p:spPr>
      </p:pic>
      <p:pic>
        <p:nvPicPr>
          <p:cNvPr id="12" name="Picture 11" descr="An image of the Google Sheets logo">
            <a:extLst>
              <a:ext uri="{FF2B5EF4-FFF2-40B4-BE49-F238E27FC236}">
                <a16:creationId xmlns:a16="http://schemas.microsoft.com/office/drawing/2014/main" id="{A8B0EF8F-89BE-4099-B248-7E00649BA4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1811" y="3193809"/>
            <a:ext cx="1107066" cy="10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04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light bulb">
            <a:extLst>
              <a:ext uri="{FF2B5EF4-FFF2-40B4-BE49-F238E27FC236}">
                <a16:creationId xmlns:a16="http://schemas.microsoft.com/office/drawing/2014/main" id="{8B553364-09F1-45E4-9E62-27DAE033F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262" y="1291651"/>
            <a:ext cx="2219199" cy="1655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F37EA3-1B2E-47FA-A281-FC12644C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Tools &amp; Tips</a:t>
            </a:r>
            <a:endParaRPr lang="en-CA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CF4D2-055D-4D4E-A89E-867B3C07B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6799778" cy="47622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Consider including or using:</a:t>
            </a:r>
            <a:endParaRPr lang="en-US"/>
          </a:p>
          <a:p>
            <a:pPr marL="0" indent="0">
              <a:buNone/>
            </a:pPr>
            <a:endParaRPr lang="en-US" sz="1200" dirty="0"/>
          </a:p>
          <a:p>
            <a:pPr marL="400050"/>
            <a:r>
              <a:rPr lang="en-US" sz="2200" b="1" dirty="0"/>
              <a:t>An overview of team work and conflict resolution – build skill set </a:t>
            </a:r>
          </a:p>
          <a:p>
            <a:pPr marL="800100" lvl="1"/>
            <a:r>
              <a:rPr lang="en-US" sz="1800" b="1" dirty="0"/>
              <a:t>(support of Teaching &amp; Learning)</a:t>
            </a:r>
          </a:p>
          <a:p>
            <a:r>
              <a:rPr lang="en-US" sz="2200" b="1" dirty="0"/>
              <a:t>Team contracts</a:t>
            </a:r>
          </a:p>
          <a:p>
            <a:r>
              <a:rPr lang="en-US" sz="2200" b="1" dirty="0"/>
              <a:t>Team status reports (weekly; bi-weekly)</a:t>
            </a:r>
          </a:p>
          <a:p>
            <a:r>
              <a:rPr lang="en-US" sz="2200" b="1" dirty="0"/>
              <a:t>Team check in meetings</a:t>
            </a:r>
          </a:p>
          <a:p>
            <a:r>
              <a:rPr lang="en-US" sz="2200" b="1" dirty="0"/>
              <a:t>Peer Evaluations</a:t>
            </a:r>
          </a:p>
          <a:p>
            <a:r>
              <a:rPr lang="en-US" sz="2200" b="1" dirty="0"/>
              <a:t>Directive – assignment of specific deliverables</a:t>
            </a:r>
          </a:p>
          <a:p>
            <a:r>
              <a:rPr lang="en-US" sz="2200" b="1">
                <a:ea typeface="ＭＳ Ｐゴシック"/>
              </a:rPr>
              <a:t>Reassigning group members</a:t>
            </a:r>
            <a:endParaRPr lang="en-CA" sz="800" dirty="0">
              <a:hlinkClick r:id="rId3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A3AA5F-49EE-494D-A5A9-7FC62B2C1C3E}"/>
              </a:ext>
            </a:extLst>
          </p:cNvPr>
          <p:cNvSpPr txBox="1"/>
          <p:nvPr/>
        </p:nvSpPr>
        <p:spPr>
          <a:xfrm>
            <a:off x="6767295" y="2949124"/>
            <a:ext cx="224677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CA" sz="800" dirty="0">
                <a:solidFill>
                  <a:srgbClr val="009999"/>
                </a:solidFill>
                <a:latin typeface="Arial"/>
                <a:ea typeface="ＭＳ Ｐゴシック"/>
                <a:cs typeface="Segoe UI"/>
                <a:hlinkClick r:id="rId4"/>
              </a:rPr>
              <a:t>Image source: https://www.clipartkey.com/view/iRmwiRT_external-tips-icon-transparent-background/</a:t>
            </a:r>
            <a:r>
              <a:rPr lang="en-US" sz="800" dirty="0">
                <a:latin typeface="Calibri"/>
                <a:ea typeface="ＭＳ Ｐゴシック"/>
                <a:cs typeface="Calibri"/>
              </a:rPr>
              <a:t>​</a:t>
            </a:r>
            <a:endParaRPr lang="en-US" sz="8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01618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6A47E-CF2D-4C7B-B76C-DA6EC987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22AA9-9BB5-4221-9A39-1D968B64C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Faculty Learning Hub</a:t>
            </a:r>
          </a:p>
          <a:p>
            <a:pPr marL="0" indent="0">
              <a:buNone/>
            </a:pPr>
            <a:r>
              <a:rPr lang="en-CA" dirty="0">
                <a:hlinkClick r:id="rId2"/>
              </a:rPr>
              <a:t>https://tlconestoga.ca/remote-group-conflict/</a:t>
            </a:r>
            <a:endParaRPr lang="en-CA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dirty="0"/>
              <a:t>Student Rights &amp; Responsibilities</a:t>
            </a:r>
          </a:p>
          <a:p>
            <a:pPr marL="0" indent="0">
              <a:buNone/>
            </a:pPr>
            <a:r>
              <a:rPr lang="en-CA" dirty="0">
                <a:hlinkClick r:id="rId2"/>
              </a:rPr>
              <a:t>https://www.conestogac.on.ca/student-rights/responsibilities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0561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9DEF0-5862-42F2-8F6C-41C93A10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Communication - Sample</a:t>
            </a:r>
          </a:p>
        </p:txBody>
      </p:sp>
      <p:pic>
        <p:nvPicPr>
          <p:cNvPr id="6" name="Picture 5" descr="A screenshot of a text exchange with negative comments">
            <a:extLst>
              <a:ext uri="{FF2B5EF4-FFF2-40B4-BE49-F238E27FC236}">
                <a16:creationId xmlns:a16="http://schemas.microsoft.com/office/drawing/2014/main" id="{7691BF08-8C11-4BFE-9F21-3419D3AE6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35162"/>
            <a:ext cx="4114800" cy="46180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B3459F-9870-48C4-BD5F-A6B8DF45D159}"/>
              </a:ext>
            </a:extLst>
          </p:cNvPr>
          <p:cNvSpPr txBox="1"/>
          <p:nvPr/>
        </p:nvSpPr>
        <p:spPr>
          <a:xfrm>
            <a:off x="4951388" y="4101681"/>
            <a:ext cx="4083169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t">
            <a:spAutoFit/>
          </a:bodyPr>
          <a:lstStyle/>
          <a:p>
            <a:r>
              <a:rPr lang="en-CA" dirty="0"/>
              <a:t>Online communications may include </a:t>
            </a:r>
          </a:p>
          <a:p>
            <a:r>
              <a:rPr lang="en-CA" dirty="0"/>
              <a:t>statements that they may not normally</a:t>
            </a:r>
          </a:p>
          <a:p>
            <a:r>
              <a:rPr lang="en-CA" dirty="0">
                <a:latin typeface="Arial"/>
                <a:ea typeface="ＭＳ Ｐゴシック"/>
              </a:rPr>
              <a:t>say during a</a:t>
            </a:r>
            <a:r>
              <a:rPr lang="en-CA">
                <a:latin typeface="Arial"/>
                <a:ea typeface="ＭＳ Ｐゴシック"/>
              </a:rPr>
              <a:t> face-to-face interaction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751FB7F-A38D-4514-8B66-C413B95B3A94}"/>
              </a:ext>
            </a:extLst>
          </p:cNvPr>
          <p:cNvSpPr/>
          <p:nvPr/>
        </p:nvSpPr>
        <p:spPr>
          <a:xfrm rot="10800000">
            <a:off x="2667000" y="4564826"/>
            <a:ext cx="228438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9819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9DEF0-5862-42F2-8F6C-41C93A10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Directive – Sample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EC9403-1BBE-4452-A50C-B5AFF6C59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859991"/>
              </p:ext>
            </p:extLst>
          </p:nvPr>
        </p:nvGraphicFramePr>
        <p:xfrm>
          <a:off x="685800" y="2133600"/>
          <a:ext cx="5334001" cy="4199581"/>
        </p:xfrm>
        <a:graphic>
          <a:graphicData uri="http://schemas.openxmlformats.org/drawingml/2006/table">
            <a:tbl>
              <a:tblPr/>
              <a:tblGrid>
                <a:gridCol w="957147">
                  <a:extLst>
                    <a:ext uri="{9D8B030D-6E8A-4147-A177-3AD203B41FA5}">
                      <a16:colId xmlns:a16="http://schemas.microsoft.com/office/drawing/2014/main" val="3658111135"/>
                    </a:ext>
                  </a:extLst>
                </a:gridCol>
                <a:gridCol w="947854">
                  <a:extLst>
                    <a:ext uri="{9D8B030D-6E8A-4147-A177-3AD203B41FA5}">
                      <a16:colId xmlns:a16="http://schemas.microsoft.com/office/drawing/2014/main" val="3563212283"/>
                    </a:ext>
                  </a:extLst>
                </a:gridCol>
                <a:gridCol w="1022196">
                  <a:extLst>
                    <a:ext uri="{9D8B030D-6E8A-4147-A177-3AD203B41FA5}">
                      <a16:colId xmlns:a16="http://schemas.microsoft.com/office/drawing/2014/main" val="1278288188"/>
                    </a:ext>
                  </a:extLst>
                </a:gridCol>
                <a:gridCol w="1189463">
                  <a:extLst>
                    <a:ext uri="{9D8B030D-6E8A-4147-A177-3AD203B41FA5}">
                      <a16:colId xmlns:a16="http://schemas.microsoft.com/office/drawing/2014/main" val="2417681490"/>
                    </a:ext>
                  </a:extLst>
                </a:gridCol>
                <a:gridCol w="1217341">
                  <a:extLst>
                    <a:ext uri="{9D8B030D-6E8A-4147-A177-3AD203B41FA5}">
                      <a16:colId xmlns:a16="http://schemas.microsoft.com/office/drawing/2014/main" val="267521382"/>
                    </a:ext>
                  </a:extLst>
                </a:gridCol>
              </a:tblGrid>
              <a:tr h="3375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BUS1234_Section 5 Group A Work Plan </a:t>
                      </a: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68169"/>
                  </a:ext>
                </a:extLst>
              </a:tr>
              <a:tr h="177675"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603133"/>
                  </a:ext>
                </a:extLst>
              </a:tr>
              <a:tr h="15398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IS THE WORK TO BE COMPLETED BY EACH INDIVIDUAL TO GET TO THE END OF THE TERM</a:t>
                      </a: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74563"/>
                  </a:ext>
                </a:extLst>
              </a:tr>
              <a:tr h="15398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work is to be of good quality and submitted in a timely manner for Person A to combine and submit</a:t>
                      </a: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487373"/>
                  </a:ext>
                </a:extLst>
              </a:tr>
              <a:tr h="15398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the due dates are indicated due to Person A so there is time for him/her to combine your individual work</a:t>
                      </a: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585934"/>
                  </a:ext>
                </a:extLst>
              </a:tr>
              <a:tr h="15398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if an individual does not complete their assigned piece of work on time to Person A he/she will submit without the work </a:t>
                      </a: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461416"/>
                  </a:ext>
                </a:extLst>
              </a:tr>
              <a:tr h="153985">
                <a:tc>
                  <a:txBody>
                    <a:bodyPr/>
                    <a:lstStyle/>
                    <a:p>
                      <a:pPr algn="l" fontAlgn="b"/>
                      <a:endParaRPr lang="en-CA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664900"/>
                  </a:ext>
                </a:extLst>
              </a:tr>
              <a:tr h="142140"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615895"/>
                  </a:ext>
                </a:extLst>
              </a:tr>
              <a:tr h="1539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 Member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 Assigned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956714"/>
                  </a:ext>
                </a:extLst>
              </a:tr>
              <a:tr h="1539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Deliverable 1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Deliverable 2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Deliverable 3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Deliverable 4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9224"/>
                  </a:ext>
                </a:extLst>
              </a:tr>
              <a:tr h="1539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712993"/>
                  </a:ext>
                </a:extLst>
              </a:tr>
              <a:tr h="1539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 A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compile &amp; submit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1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3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2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042968"/>
                  </a:ext>
                </a:extLst>
              </a:tr>
              <a:tr h="1539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780766"/>
                  </a:ext>
                </a:extLst>
              </a:tr>
              <a:tr h="1539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 B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1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compile &amp; submit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2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3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598616"/>
                  </a:ext>
                </a:extLst>
              </a:tr>
              <a:tr h="1539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265536"/>
                  </a:ext>
                </a:extLst>
              </a:tr>
              <a:tr h="1539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 C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2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3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compile &amp; submit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1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072703"/>
                  </a:ext>
                </a:extLst>
              </a:tr>
              <a:tr h="1539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720303"/>
                  </a:ext>
                </a:extLst>
              </a:tr>
              <a:tr h="1539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 D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3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2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1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compile &amp; submit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295897"/>
                  </a:ext>
                </a:extLst>
              </a:tr>
              <a:tr h="1539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855735"/>
                  </a:ext>
                </a:extLst>
              </a:tr>
              <a:tr h="159908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777285"/>
                  </a:ext>
                </a:extLst>
              </a:tr>
              <a:tr h="1539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 DATE TO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 2nd</a:t>
                      </a: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 7th</a:t>
                      </a: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 14th</a:t>
                      </a: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 21st </a:t>
                      </a: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399269"/>
                  </a:ext>
                </a:extLst>
              </a:tr>
              <a:tr h="159908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  A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643226"/>
                  </a:ext>
                </a:extLst>
              </a:tr>
              <a:tr h="159908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970406"/>
                  </a:ext>
                </a:extLst>
              </a:tr>
              <a:tr h="313893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Submission Due Date</a:t>
                      </a:r>
                    </a:p>
                  </a:txBody>
                  <a:tcPr marL="5923" marR="5923" marT="59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 3rd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 8th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 15th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 22nd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19803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4CA17BD-2C6C-441E-A42D-2017E45FB63A}"/>
              </a:ext>
            </a:extLst>
          </p:cNvPr>
          <p:cNvSpPr txBox="1"/>
          <p:nvPr/>
        </p:nvSpPr>
        <p:spPr>
          <a:xfrm>
            <a:off x="6248400" y="2438400"/>
            <a:ext cx="2826415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A directive approach</a:t>
            </a:r>
          </a:p>
          <a:p>
            <a:r>
              <a:rPr lang="en-CA" dirty="0"/>
              <a:t>could be used to speed </a:t>
            </a:r>
          </a:p>
          <a:p>
            <a:r>
              <a:rPr lang="en-CA" dirty="0"/>
              <a:t>the conclusion of decision</a:t>
            </a:r>
          </a:p>
          <a:p>
            <a:r>
              <a:rPr lang="en-CA" dirty="0"/>
              <a:t>making</a:t>
            </a:r>
          </a:p>
        </p:txBody>
      </p:sp>
    </p:spTree>
    <p:extLst>
      <p:ext uri="{BB962C8B-B14F-4D97-AF65-F5344CB8AC3E}">
        <p14:creationId xmlns:p14="http://schemas.microsoft.com/office/powerpoint/2010/main" val="2142715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5E07-6F81-4A2D-AA01-BC8505D24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8381999" cy="563563"/>
          </a:xfrm>
        </p:spPr>
        <p:txBody>
          <a:bodyPr/>
          <a:lstStyle/>
          <a:p>
            <a:pPr algn="l"/>
            <a:r>
              <a:rPr lang="en-CA" sz="4000" dirty="0"/>
              <a:t>Peer Evaluation – Sample (Excel)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122162-B77E-414B-BBF6-5CB7CBCD3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870308"/>
              </p:ext>
            </p:extLst>
          </p:nvPr>
        </p:nvGraphicFramePr>
        <p:xfrm>
          <a:off x="228600" y="2133600"/>
          <a:ext cx="8610599" cy="4038604"/>
        </p:xfrm>
        <a:graphic>
          <a:graphicData uri="http://schemas.openxmlformats.org/drawingml/2006/table">
            <a:tbl>
              <a:tblPr/>
              <a:tblGrid>
                <a:gridCol w="1338386">
                  <a:extLst>
                    <a:ext uri="{9D8B030D-6E8A-4147-A177-3AD203B41FA5}">
                      <a16:colId xmlns:a16="http://schemas.microsoft.com/office/drawing/2014/main" val="4227408613"/>
                    </a:ext>
                  </a:extLst>
                </a:gridCol>
                <a:gridCol w="1104403">
                  <a:extLst>
                    <a:ext uri="{9D8B030D-6E8A-4147-A177-3AD203B41FA5}">
                      <a16:colId xmlns:a16="http://schemas.microsoft.com/office/drawing/2014/main" val="3392285488"/>
                    </a:ext>
                  </a:extLst>
                </a:gridCol>
                <a:gridCol w="926575">
                  <a:extLst>
                    <a:ext uri="{9D8B030D-6E8A-4147-A177-3AD203B41FA5}">
                      <a16:colId xmlns:a16="http://schemas.microsoft.com/office/drawing/2014/main" val="620975652"/>
                    </a:ext>
                  </a:extLst>
                </a:gridCol>
                <a:gridCol w="1066966">
                  <a:extLst>
                    <a:ext uri="{9D8B030D-6E8A-4147-A177-3AD203B41FA5}">
                      <a16:colId xmlns:a16="http://schemas.microsoft.com/office/drawing/2014/main" val="215222349"/>
                    </a:ext>
                  </a:extLst>
                </a:gridCol>
                <a:gridCol w="1048247">
                  <a:extLst>
                    <a:ext uri="{9D8B030D-6E8A-4147-A177-3AD203B41FA5}">
                      <a16:colId xmlns:a16="http://schemas.microsoft.com/office/drawing/2014/main" val="3714529222"/>
                    </a:ext>
                  </a:extLst>
                </a:gridCol>
                <a:gridCol w="1048247">
                  <a:extLst>
                    <a:ext uri="{9D8B030D-6E8A-4147-A177-3AD203B41FA5}">
                      <a16:colId xmlns:a16="http://schemas.microsoft.com/office/drawing/2014/main" val="3222034218"/>
                    </a:ext>
                  </a:extLst>
                </a:gridCol>
                <a:gridCol w="1085684">
                  <a:extLst>
                    <a:ext uri="{9D8B030D-6E8A-4147-A177-3AD203B41FA5}">
                      <a16:colId xmlns:a16="http://schemas.microsoft.com/office/drawing/2014/main" val="2334603255"/>
                    </a:ext>
                  </a:extLst>
                </a:gridCol>
                <a:gridCol w="992091">
                  <a:extLst>
                    <a:ext uri="{9D8B030D-6E8A-4147-A177-3AD203B41FA5}">
                      <a16:colId xmlns:a16="http://schemas.microsoft.com/office/drawing/2014/main" val="86914973"/>
                    </a:ext>
                  </a:extLst>
                </a:gridCol>
              </a:tblGrid>
              <a:tr h="20265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 EVALUATION FORM</a:t>
                      </a: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479852"/>
                  </a:ext>
                </a:extLst>
              </a:tr>
              <a:tr h="209407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NUMBER</a:t>
                      </a: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&lt;enter here&gt;</a:t>
                      </a: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49616"/>
                  </a:ext>
                </a:extLst>
              </a:tr>
              <a:tr h="493119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Evaluation Criteria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Accepted Tasks/work assigned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Supportive of other group members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Contributed quality work and ideas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Showed Initiative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 Member contributed and equal amount of work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Attended &amp; Participated in all team meetings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RATING</a:t>
                      </a:r>
                    </a:p>
                  </a:txBody>
                  <a:tcPr marL="5367" marR="5367" marT="5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205957"/>
                  </a:ext>
                </a:extLst>
              </a:tr>
              <a:tr h="168876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YOUR NAME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89075"/>
                  </a:ext>
                </a:extLst>
              </a:tr>
              <a:tr h="168876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 Member Name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29388"/>
                  </a:ext>
                </a:extLst>
              </a:tr>
              <a:tr h="168876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1)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67" marR="5367" marT="5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073126"/>
                  </a:ext>
                </a:extLst>
              </a:tr>
              <a:tr h="168876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2)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67" marR="5367" marT="5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028681"/>
                  </a:ext>
                </a:extLst>
              </a:tr>
              <a:tr h="168876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3)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67" marR="5367" marT="5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242791"/>
                  </a:ext>
                </a:extLst>
              </a:tr>
              <a:tr h="168876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4)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67" marR="5367" marT="5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982948"/>
                  </a:ext>
                </a:extLst>
              </a:tr>
              <a:tr h="168876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5)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67" marR="5367" marT="5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574413"/>
                  </a:ext>
                </a:extLst>
              </a:tr>
              <a:tr h="168876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6)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67" marR="5367" marT="5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350748"/>
                  </a:ext>
                </a:extLst>
              </a:tr>
              <a:tr h="168876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27972"/>
                  </a:ext>
                </a:extLst>
              </a:tr>
              <a:tr h="168876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23890"/>
                  </a:ext>
                </a:extLst>
              </a:tr>
              <a:tr h="168876"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67" marR="5367" marT="5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2897"/>
                  </a:ext>
                </a:extLst>
              </a:tr>
              <a:tr h="162122"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910579"/>
                  </a:ext>
                </a:extLst>
              </a:tr>
              <a:tr h="162122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INSTRUCTIONS</a:t>
                      </a: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706484"/>
                  </a:ext>
                </a:extLst>
              </a:tr>
              <a:tr h="162122">
                <a:tc>
                  <a:txBody>
                    <a:bodyPr/>
                    <a:lstStyle/>
                    <a:p>
                      <a:pPr algn="l" fontAlgn="ctr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620956"/>
                  </a:ext>
                </a:extLst>
              </a:tr>
              <a:tr h="313651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After completing your group assignment, a peer evaluation will be completed by each group member to allocate marks for individual student contribution to the overall assignment. (Do not evaluate yourself). </a:t>
                      </a:r>
                    </a:p>
                  </a:txBody>
                  <a:tcPr marL="5367" marR="5367" marT="53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578393"/>
                  </a:ext>
                </a:extLst>
              </a:tr>
              <a:tr h="1621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Ranking Scale is 1 - 4:</a:t>
                      </a:r>
                    </a:p>
                  </a:txBody>
                  <a:tcPr marL="5367" marR="5367" marT="53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892972"/>
                  </a:ext>
                </a:extLst>
              </a:tr>
              <a:tr h="3136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1= Seldom - 2 = Sometimes 3= Most of the time 4 = Always</a:t>
                      </a: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7" marR="5367" marT="5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212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7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1E343-2412-45DD-8421-508E6D5B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563563"/>
          </a:xfrm>
        </p:spPr>
        <p:txBody>
          <a:bodyPr/>
          <a:lstStyle/>
          <a:p>
            <a:r>
              <a:rPr lang="en-CA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4F8BA-73D1-4193-A75E-51647D66A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r>
              <a:rPr lang="en-CA" sz="2400" dirty="0"/>
              <a:t>Disputes are inevitable at the best of times in class and group situations (personal and professional).</a:t>
            </a:r>
          </a:p>
          <a:p>
            <a:pPr marL="0" indent="0">
              <a:buNone/>
            </a:pPr>
            <a:endParaRPr lang="en-CA" sz="1200" dirty="0"/>
          </a:p>
          <a:p>
            <a:r>
              <a:rPr lang="en-CA" sz="2400" dirty="0"/>
              <a:t>In the new online reality of course delivery, managing disputes creates new challenges for Instructors.</a:t>
            </a:r>
          </a:p>
          <a:p>
            <a:pPr marL="0" indent="0">
              <a:buNone/>
            </a:pPr>
            <a:endParaRPr lang="en-CA" sz="1200" dirty="0"/>
          </a:p>
          <a:p>
            <a:r>
              <a:rPr lang="en-CA" sz="2400" dirty="0"/>
              <a:t>There is a common ground for students – passing the course – as an Instructor how do you facilitate this?</a:t>
            </a:r>
          </a:p>
          <a:p>
            <a:pPr marL="0" indent="0">
              <a:buNone/>
            </a:pPr>
            <a:endParaRPr lang="en-CA" sz="1200" dirty="0"/>
          </a:p>
          <a:p>
            <a:r>
              <a:rPr lang="en-CA" sz="2400" dirty="0"/>
              <a:t>Managing conflict is a skill – a learning opportunity for students to carry forward into their personal and professional life.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1125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5E07-6F81-4A2D-AA01-BC8505D2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z="4000" dirty="0"/>
              <a:t>Peer Evaluation – Sample (Word)</a:t>
            </a:r>
          </a:p>
        </p:txBody>
      </p:sp>
      <p:pic>
        <p:nvPicPr>
          <p:cNvPr id="3" name="Picture 2" descr="A screenshot of a peer evaluation form that team members complete with respect to each other&amp;#39;s work">
            <a:extLst>
              <a:ext uri="{FF2B5EF4-FFF2-40B4-BE49-F238E27FC236}">
                <a16:creationId xmlns:a16="http://schemas.microsoft.com/office/drawing/2014/main" id="{909B8676-8734-47CE-A0C4-475875D50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35162"/>
            <a:ext cx="5164428" cy="492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7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5E07-6F81-4A2D-AA01-BC8505D24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48" y="1265237"/>
            <a:ext cx="8229600" cy="563563"/>
          </a:xfrm>
        </p:spPr>
        <p:txBody>
          <a:bodyPr/>
          <a:lstStyle/>
          <a:p>
            <a:r>
              <a:rPr lang="en-CA" dirty="0"/>
              <a:t>Team Contract- Sample</a:t>
            </a:r>
          </a:p>
        </p:txBody>
      </p:sp>
      <p:pic>
        <p:nvPicPr>
          <p:cNvPr id="7" name="Picture 6" descr="A screenshot of a form fillable team charter for students working in teams.">
            <a:extLst>
              <a:ext uri="{FF2B5EF4-FFF2-40B4-BE49-F238E27FC236}">
                <a16:creationId xmlns:a16="http://schemas.microsoft.com/office/drawing/2014/main" id="{D416A46C-AFE7-4801-8C0F-9CA305387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98" y="1905000"/>
            <a:ext cx="4244117" cy="4724400"/>
          </a:xfrm>
          <a:prstGeom prst="rect">
            <a:avLst/>
          </a:prstGeom>
        </p:spPr>
      </p:pic>
      <p:pic>
        <p:nvPicPr>
          <p:cNvPr id="8" name="Picture 7" descr="A screenshot of a form fillable template with roles and responsibilities of geams.">
            <a:extLst>
              <a:ext uri="{FF2B5EF4-FFF2-40B4-BE49-F238E27FC236}">
                <a16:creationId xmlns:a16="http://schemas.microsoft.com/office/drawing/2014/main" id="{385FF352-F19C-4AAD-ABA8-A2388CB91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467" y="1981200"/>
            <a:ext cx="414329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84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5E07-6F81-4A2D-AA01-BC8505D24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48" y="1265237"/>
            <a:ext cx="8229600" cy="563563"/>
          </a:xfrm>
        </p:spPr>
        <p:txBody>
          <a:bodyPr/>
          <a:lstStyle/>
          <a:p>
            <a:r>
              <a:rPr lang="en-CA" dirty="0"/>
              <a:t>Team Contract- Sample</a:t>
            </a:r>
          </a:p>
        </p:txBody>
      </p:sp>
      <p:pic>
        <p:nvPicPr>
          <p:cNvPr id="4" name="Picture 3" descr="A screenshot of a team charter that includes key action items that all team members will agree to.">
            <a:extLst>
              <a:ext uri="{FF2B5EF4-FFF2-40B4-BE49-F238E27FC236}">
                <a16:creationId xmlns:a16="http://schemas.microsoft.com/office/drawing/2014/main" id="{66246BA7-ACA5-4AE4-9C6E-CD6C40666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15" y="1809565"/>
            <a:ext cx="4194800" cy="4800600"/>
          </a:xfrm>
          <a:prstGeom prst="rect">
            <a:avLst/>
          </a:prstGeom>
        </p:spPr>
      </p:pic>
      <p:pic>
        <p:nvPicPr>
          <p:cNvPr id="5" name="Picture 4" descr="A screenshot of a form-fillable sheet including team members, roles, and responsibilities.">
            <a:extLst>
              <a:ext uri="{FF2B5EF4-FFF2-40B4-BE49-F238E27FC236}">
                <a16:creationId xmlns:a16="http://schemas.microsoft.com/office/drawing/2014/main" id="{D8DAA612-2BEB-4D6E-9E53-FBADFB42B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342" y="1752600"/>
            <a:ext cx="4076185" cy="2865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7288D0-1221-448F-BBF7-9D2678C9B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618037"/>
            <a:ext cx="3886200" cy="1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04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5E07-6F81-4A2D-AA01-BC8505D2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Team Reporting - Sample</a:t>
            </a:r>
          </a:p>
        </p:txBody>
      </p:sp>
      <p:pic>
        <p:nvPicPr>
          <p:cNvPr id="4" name="Picture 3" descr="An image of meeting minutes for groups who are reporting as a team.">
            <a:extLst>
              <a:ext uri="{FF2B5EF4-FFF2-40B4-BE49-F238E27FC236}">
                <a16:creationId xmlns:a16="http://schemas.microsoft.com/office/drawing/2014/main" id="{F5FBF879-052C-4DC3-AF7F-B89853BB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935903"/>
            <a:ext cx="4092331" cy="476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38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6A47E-CF2D-4C7B-B76C-DA6EC987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22AA9-9BB5-4221-9A39-1D968B64C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68763"/>
          </a:xfrm>
        </p:spPr>
        <p:txBody>
          <a:bodyPr/>
          <a:lstStyle/>
          <a:p>
            <a:pPr>
              <a:buNone/>
            </a:pPr>
            <a:r>
              <a:rPr lang="en-CA" sz="2000">
                <a:ea typeface="+mn-lt"/>
                <a:cs typeface="+mn-lt"/>
              </a:rPr>
              <a:t>Citizenship and Youth, Minister of Education, Citizenship and Youth (2004). </a:t>
            </a:r>
            <a:r>
              <a:rPr lang="en-CA" sz="2000" i="1">
                <a:ea typeface="+mn-lt"/>
                <a:cs typeface="+mn-lt"/>
              </a:rPr>
              <a:t>Working together: a guide to positive problem solving for schools, families and communities</a:t>
            </a:r>
            <a:r>
              <a:rPr lang="en-CA" sz="2000">
                <a:ea typeface="+mn-lt"/>
                <a:cs typeface="+mn-lt"/>
              </a:rPr>
              <a:t>. Manitoba: Manitoba Crown Press.</a:t>
            </a: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>
                <a:ea typeface="ＭＳ Ｐゴシック"/>
              </a:rPr>
              <a:t>Fisher, Roger; Ury, William; Patton, Bruce (1991). </a:t>
            </a:r>
            <a:r>
              <a:rPr lang="en-US" sz="2000" i="1" dirty="0">
                <a:ea typeface="ＭＳ Ｐゴシック"/>
              </a:rPr>
              <a:t>Getting to Yes: </a:t>
            </a:r>
            <a:endParaRPr lang="en-US" dirty="0">
              <a:ea typeface="ＭＳ Ｐゴシック"/>
            </a:endParaRPr>
          </a:p>
          <a:p>
            <a:pPr marL="0" indent="0">
              <a:buNone/>
            </a:pPr>
            <a:r>
              <a:rPr lang="en-US" sz="2000" i="1">
                <a:ea typeface="ＭＳ Ｐゴシック"/>
              </a:rPr>
              <a:t>Negotiating Agreement Without Giving</a:t>
            </a:r>
            <a:r>
              <a:rPr lang="en-US" sz="2000" dirty="0">
                <a:ea typeface="ＭＳ Ｐゴシック"/>
              </a:rPr>
              <a:t> In (2nd ed.). New York: Penguin Books. </a:t>
            </a:r>
            <a:endParaRPr lang="en-US">
              <a:ea typeface="ＭＳ Ｐゴシック"/>
            </a:endParaRP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Lyons, Carl (2007). </a:t>
            </a:r>
            <a:r>
              <a:rPr lang="en-US" sz="2000" i="1" dirty="0"/>
              <a:t>I win, you win: the essential guide to principled negotiation</a:t>
            </a:r>
            <a:r>
              <a:rPr lang="en-US" sz="2000" dirty="0"/>
              <a:t>. London: A &amp; C Black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>
                <a:ea typeface="ＭＳ Ｐゴシック"/>
              </a:rPr>
              <a:t>Osgood, C. E. (1962). </a:t>
            </a:r>
            <a:r>
              <a:rPr lang="en-US" sz="2000" i="1" dirty="0">
                <a:ea typeface="ＭＳ Ｐゴシック"/>
              </a:rPr>
              <a:t>An alternative to war or surrender. </a:t>
            </a:r>
            <a:r>
              <a:rPr lang="en-US" sz="2000" dirty="0">
                <a:ea typeface="ＭＳ Ｐゴシック"/>
              </a:rPr>
              <a:t>Urbana: </a:t>
            </a:r>
            <a:r>
              <a:rPr lang="en-US" sz="2000">
                <a:ea typeface="ＭＳ Ｐゴシック"/>
              </a:rPr>
              <a:t>University of Illinois Press.</a:t>
            </a:r>
          </a:p>
        </p:txBody>
      </p:sp>
    </p:spTree>
    <p:extLst>
      <p:ext uri="{BB962C8B-B14F-4D97-AF65-F5344CB8AC3E}">
        <p14:creationId xmlns:p14="http://schemas.microsoft.com/office/powerpoint/2010/main" val="36451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37EA3-1B2E-47FA-A281-FC12644C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CF4D2-055D-4D4E-A89E-867B3C07B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456" y="2042604"/>
            <a:ext cx="5055554" cy="4068763"/>
          </a:xfrm>
        </p:spPr>
        <p:txBody>
          <a:bodyPr/>
          <a:lstStyle/>
          <a:p>
            <a:r>
              <a:rPr lang="en-CA" sz="2000" dirty="0"/>
              <a:t>Openness – different views and opinions</a:t>
            </a:r>
          </a:p>
          <a:p>
            <a:pPr marL="0" indent="0">
              <a:buNone/>
            </a:pPr>
            <a:endParaRPr lang="en-CA" sz="1000" dirty="0"/>
          </a:p>
          <a:p>
            <a:r>
              <a:rPr lang="en-CA" sz="2000" dirty="0"/>
              <a:t>Accessibility – necessary tools and support</a:t>
            </a:r>
          </a:p>
          <a:p>
            <a:pPr marL="0" indent="0">
              <a:buNone/>
            </a:pPr>
            <a:endParaRPr lang="en-CA" sz="1000" dirty="0"/>
          </a:p>
          <a:p>
            <a:r>
              <a:rPr lang="en-CA" sz="2000" dirty="0"/>
              <a:t>Power balancing – level playing field; equal voice</a:t>
            </a:r>
          </a:p>
          <a:p>
            <a:pPr marL="0" indent="0">
              <a:buNone/>
            </a:pPr>
            <a:endParaRPr lang="en-CA" sz="1000" dirty="0"/>
          </a:p>
          <a:p>
            <a:r>
              <a:rPr lang="en-CA" sz="2000" dirty="0"/>
              <a:t>Equitable – fairness</a:t>
            </a:r>
          </a:p>
          <a:p>
            <a:pPr marL="0" indent="0">
              <a:buNone/>
            </a:pPr>
            <a:endParaRPr lang="en-CA" sz="1000" dirty="0"/>
          </a:p>
          <a:p>
            <a:r>
              <a:rPr lang="en-CA" sz="2000" dirty="0"/>
              <a:t>Student Centered – recognizing needs of students</a:t>
            </a:r>
          </a:p>
          <a:p>
            <a:pPr marL="0" indent="0">
              <a:buNone/>
            </a:pPr>
            <a:endParaRPr lang="en-CA" sz="1000" dirty="0"/>
          </a:p>
          <a:p>
            <a:r>
              <a:rPr lang="en-CA" sz="2000" dirty="0"/>
              <a:t>Respect – of diversity and mutual reciprocation</a:t>
            </a:r>
          </a:p>
          <a:p>
            <a:endParaRPr lang="en-CA" sz="2800" dirty="0"/>
          </a:p>
          <a:p>
            <a:pPr marL="0" indent="0">
              <a:buNone/>
            </a:pPr>
            <a:endParaRPr lang="en-CA" sz="1200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Picture 5" descr="A hand and extended finger on the left side pointing towards the centre of the image, and a mechanical hand on the right side pointing towards the center of the image. A man&amp;#39;s face is in the centre of the image.">
            <a:extLst>
              <a:ext uri="{FF2B5EF4-FFF2-40B4-BE49-F238E27FC236}">
                <a16:creationId xmlns:a16="http://schemas.microsoft.com/office/drawing/2014/main" id="{B7DE3404-8EE9-45BE-98C8-9BC536961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0" y="2042604"/>
            <a:ext cx="3812220" cy="45105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083B52-B2EC-427D-A628-D977E6F57801}"/>
              </a:ext>
            </a:extLst>
          </p:cNvPr>
          <p:cNvSpPr/>
          <p:nvPr/>
        </p:nvSpPr>
        <p:spPr>
          <a:xfrm>
            <a:off x="36990" y="6306979"/>
            <a:ext cx="23423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pen Sans"/>
              </a:rPr>
              <a:t>Image by </a:t>
            </a:r>
            <a:r>
              <a:rPr lang="en-US" sz="1000" u="sng" dirty="0">
                <a:solidFill>
                  <a:schemeClr val="bg1"/>
                </a:solidFill>
                <a:latin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Gerd Altmann</a:t>
            </a:r>
            <a:r>
              <a:rPr lang="en-US" sz="1000" dirty="0">
                <a:solidFill>
                  <a:schemeClr val="bg1"/>
                </a:solidFill>
                <a:latin typeface="Open Sans"/>
              </a:rPr>
              <a:t> from </a:t>
            </a:r>
            <a:r>
              <a:rPr lang="en-US" sz="1000" u="sng" dirty="0">
                <a:solidFill>
                  <a:schemeClr val="bg1"/>
                </a:solidFill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-US" sz="1000" dirty="0">
                <a:solidFill>
                  <a:schemeClr val="bg1"/>
                </a:solidFill>
                <a:latin typeface="Open Sans"/>
              </a:rPr>
              <a:t> </a:t>
            </a:r>
            <a:endParaRPr lang="en-CA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4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37EA3-1B2E-47FA-A281-FC12644C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CF4D2-055D-4D4E-A89E-867B3C07B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16" y="1966974"/>
            <a:ext cx="4897130" cy="4385106"/>
          </a:xfrm>
        </p:spPr>
        <p:txBody>
          <a:bodyPr/>
          <a:lstStyle/>
          <a:p>
            <a:r>
              <a:rPr lang="en-CA" sz="2400" dirty="0"/>
              <a:t>Disputes are inevitable.</a:t>
            </a:r>
          </a:p>
          <a:p>
            <a:pPr marL="0" indent="0">
              <a:buNone/>
            </a:pPr>
            <a:endParaRPr lang="en-CA" sz="1000" dirty="0"/>
          </a:p>
          <a:p>
            <a:r>
              <a:rPr lang="en-CA" sz="2400" dirty="0"/>
              <a:t>Disputes can be a constructive learning opportunity for students.</a:t>
            </a:r>
          </a:p>
          <a:p>
            <a:pPr marL="0" indent="0">
              <a:buNone/>
            </a:pPr>
            <a:endParaRPr lang="en-CA" sz="1000" dirty="0"/>
          </a:p>
          <a:p>
            <a:r>
              <a:rPr lang="en-CA" sz="2400" dirty="0"/>
              <a:t>Disputes needs to be actively managed.</a:t>
            </a:r>
          </a:p>
          <a:p>
            <a:pPr marL="0" indent="0">
              <a:buNone/>
            </a:pPr>
            <a:endParaRPr lang="en-CA" sz="1000" dirty="0"/>
          </a:p>
          <a:p>
            <a:r>
              <a:rPr lang="en-CA" sz="2400" dirty="0"/>
              <a:t>A need to ensure delivery of the course promise, performance outcomes and student potential – student centered.</a:t>
            </a:r>
          </a:p>
          <a:p>
            <a:endParaRPr lang="en-CA" sz="2400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 descr="Two bison butting heads and pushing each other">
            <a:extLst>
              <a:ext uri="{FF2B5EF4-FFF2-40B4-BE49-F238E27FC236}">
                <a16:creationId xmlns:a16="http://schemas.microsoft.com/office/drawing/2014/main" id="{0F2D126C-6789-446A-83C7-231D19544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246" y="1966974"/>
            <a:ext cx="3865867" cy="46624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C53701-3395-4678-8E3E-E3FB0C60208C}"/>
              </a:ext>
            </a:extLst>
          </p:cNvPr>
          <p:cNvSpPr/>
          <p:nvPr/>
        </p:nvSpPr>
        <p:spPr>
          <a:xfrm>
            <a:off x="5070246" y="6352080"/>
            <a:ext cx="19479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-apple-system"/>
              </a:rPr>
              <a:t>Photo by </a:t>
            </a:r>
            <a:r>
              <a:rPr lang="en-US" sz="1000" dirty="0">
                <a:solidFill>
                  <a:schemeClr val="bg1"/>
                </a:solidFill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Richard Lee</a:t>
            </a:r>
            <a:r>
              <a:rPr lang="en-US" sz="1000" dirty="0">
                <a:solidFill>
                  <a:schemeClr val="bg1"/>
                </a:solidFill>
                <a:latin typeface="-apple-system"/>
              </a:rPr>
              <a:t> on </a:t>
            </a:r>
            <a:r>
              <a:rPr lang="en-US" sz="1000" dirty="0">
                <a:solidFill>
                  <a:schemeClr val="bg1"/>
                </a:solidFill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CA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6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37EA3-1B2E-47FA-A281-FC12644C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Changes &amp;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CF4D2-055D-4D4E-A89E-867B3C07B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59678"/>
            <a:ext cx="5304379" cy="4572000"/>
          </a:xfrm>
        </p:spPr>
        <p:txBody>
          <a:bodyPr/>
          <a:lstStyle/>
          <a:p>
            <a:r>
              <a:rPr lang="en-CA" sz="2400" dirty="0"/>
              <a:t>Lose contextual ques:</a:t>
            </a:r>
          </a:p>
          <a:p>
            <a:pPr lvl="1"/>
            <a:r>
              <a:rPr lang="en-CA" sz="2000" dirty="0"/>
              <a:t>body language; facial expressions; general warmth</a:t>
            </a:r>
          </a:p>
          <a:p>
            <a:r>
              <a:rPr lang="en-CA" sz="2400" dirty="0"/>
              <a:t>Slower pace </a:t>
            </a:r>
          </a:p>
          <a:p>
            <a:pPr lvl="1"/>
            <a:r>
              <a:rPr lang="en-CA" sz="2000" dirty="0"/>
              <a:t>coordinating speaking; maintaining momentum of discussion</a:t>
            </a:r>
          </a:p>
          <a:p>
            <a:r>
              <a:rPr lang="en-CA" sz="2400" dirty="0"/>
              <a:t>Technical</a:t>
            </a:r>
          </a:p>
          <a:p>
            <a:pPr lvl="1"/>
            <a:r>
              <a:rPr lang="en-CA" sz="2000" dirty="0"/>
              <a:t>Connections; delay due to coordination; response</a:t>
            </a:r>
          </a:p>
          <a:p>
            <a:r>
              <a:rPr lang="en-CA" sz="2400" dirty="0"/>
              <a:t>Changes content background and information</a:t>
            </a:r>
          </a:p>
          <a:p>
            <a:pPr lvl="1"/>
            <a:r>
              <a:rPr lang="en-CA" sz="2000" dirty="0"/>
              <a:t>Uncovering details – less obvious information</a:t>
            </a:r>
          </a:p>
        </p:txBody>
      </p:sp>
      <p:pic>
        <p:nvPicPr>
          <p:cNvPr id="6" name="Picture 5" descr="A person with a laptop at a table gesturing with a woman in the background ">
            <a:extLst>
              <a:ext uri="{FF2B5EF4-FFF2-40B4-BE49-F238E27FC236}">
                <a16:creationId xmlns:a16="http://schemas.microsoft.com/office/drawing/2014/main" id="{FC50B00E-C53E-4E1C-991E-5D33DD076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437379"/>
            <a:ext cx="3581400" cy="36745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B86CA4-3001-4ACA-9779-EC83FCA33553}"/>
              </a:ext>
            </a:extLst>
          </p:cNvPr>
          <p:cNvSpPr/>
          <p:nvPr/>
        </p:nvSpPr>
        <p:spPr>
          <a:xfrm>
            <a:off x="5450958" y="5862577"/>
            <a:ext cx="18261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-apple-system"/>
              </a:rPr>
              <a:t>Photo by </a:t>
            </a:r>
            <a:r>
              <a:rPr lang="en-US" sz="1000" dirty="0">
                <a:solidFill>
                  <a:schemeClr val="bg1"/>
                </a:solidFill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Headway</a:t>
            </a:r>
            <a:r>
              <a:rPr lang="en-US" sz="1000" dirty="0">
                <a:solidFill>
                  <a:schemeClr val="bg1"/>
                </a:solidFill>
                <a:latin typeface="-apple-system"/>
              </a:rPr>
              <a:t> on </a:t>
            </a:r>
            <a:r>
              <a:rPr lang="en-US" sz="1000" dirty="0">
                <a:solidFill>
                  <a:schemeClr val="bg1"/>
                </a:solidFill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CA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78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37EA3-1B2E-47FA-A281-FC12644C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68" y="1219200"/>
            <a:ext cx="8229600" cy="563563"/>
          </a:xfrm>
        </p:spPr>
        <p:txBody>
          <a:bodyPr/>
          <a:lstStyle/>
          <a:p>
            <a:r>
              <a:rPr lang="en-CA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CF4D2-055D-4D4E-A89E-867B3C07B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068763"/>
          </a:xfrm>
        </p:spPr>
        <p:txBody>
          <a:bodyPr/>
          <a:lstStyle/>
          <a:p>
            <a:r>
              <a:rPr lang="en-CA" sz="2400" dirty="0"/>
              <a:t>Convenience – anytime anywhere;</a:t>
            </a:r>
          </a:p>
          <a:p>
            <a:pPr marL="0" indent="0">
              <a:buNone/>
            </a:pPr>
            <a:endParaRPr lang="en-CA" sz="1000" dirty="0"/>
          </a:p>
          <a:p>
            <a:r>
              <a:rPr lang="en-CA" sz="2400" dirty="0"/>
              <a:t>Can level the playing field of different student personalities ( e.g. introvert vs. extravert);</a:t>
            </a:r>
          </a:p>
          <a:p>
            <a:pPr marL="0" indent="0">
              <a:buNone/>
            </a:pPr>
            <a:endParaRPr lang="en-CA" sz="1000" dirty="0"/>
          </a:p>
          <a:p>
            <a:r>
              <a:rPr lang="en-CA" sz="2400" dirty="0"/>
              <a:t>Can be a lower stress environment (versus face to face);</a:t>
            </a:r>
          </a:p>
          <a:p>
            <a:pPr marL="0" indent="0">
              <a:buNone/>
            </a:pPr>
            <a:endParaRPr lang="en-CA" sz="1000" dirty="0"/>
          </a:p>
          <a:p>
            <a:r>
              <a:rPr lang="en-CA" sz="2400" dirty="0"/>
              <a:t>Ability to record discussion and outcomes live – real time</a:t>
            </a:r>
          </a:p>
          <a:p>
            <a:pPr lvl="1"/>
            <a:r>
              <a:rPr lang="en-CA" sz="2400" dirty="0"/>
              <a:t>(also a risk that others record the discussions);</a:t>
            </a:r>
          </a:p>
          <a:p>
            <a:pPr marL="457200" lvl="1" indent="0">
              <a:buNone/>
            </a:pPr>
            <a:endParaRPr lang="en-CA" sz="1000" dirty="0"/>
          </a:p>
          <a:p>
            <a:r>
              <a:rPr lang="en-CA" sz="2400" dirty="0"/>
              <a:t>Tracking and tracing electronic communications flow and exchanges, supporting documentation.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820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229600" cy="5635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Types of group disputes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964" y="2057400"/>
            <a:ext cx="5029199" cy="46482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Contributions:</a:t>
            </a:r>
          </a:p>
          <a:p>
            <a:pPr lvl="1" indent="-342900"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Unequal participation – not completing their part of assigned group work – quality of contributions</a:t>
            </a:r>
          </a:p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Coordination:</a:t>
            </a:r>
          </a:p>
          <a:p>
            <a:pPr lvl="1" indent="-342900"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Balancing group meeting times; class time; work time; personal time</a:t>
            </a:r>
          </a:p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Communication: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Language (English; dialectics); decoding messages; sending messages</a:t>
            </a:r>
          </a:p>
        </p:txBody>
      </p:sp>
      <p:pic>
        <p:nvPicPr>
          <p:cNvPr id="3" name="Picture 2" descr="A coach confronts and umpire while the baseball player walks away">
            <a:extLst>
              <a:ext uri="{FF2B5EF4-FFF2-40B4-BE49-F238E27FC236}">
                <a16:creationId xmlns:a16="http://schemas.microsoft.com/office/drawing/2014/main" id="{A0D9B0A5-DC8F-4C6A-9A97-EC6C92AE2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034" y="2312148"/>
            <a:ext cx="3528873" cy="36868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284587-5A30-4DE8-AE9B-99A501722EE5}"/>
              </a:ext>
            </a:extLst>
          </p:cNvPr>
          <p:cNvSpPr/>
          <p:nvPr/>
        </p:nvSpPr>
        <p:spPr>
          <a:xfrm>
            <a:off x="5285173" y="5758869"/>
            <a:ext cx="2819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"Dispute"</a:t>
            </a:r>
            <a:r>
              <a:rPr lang="en-US" sz="1000" dirty="0">
                <a:solidFill>
                  <a:schemeClr val="bg1"/>
                </a:solidFill>
                <a:latin typeface="Source Sans Pro" panose="020B0503030403020204" pitchFamily="34" charset="0"/>
              </a:rPr>
              <a:t> by </a:t>
            </a:r>
            <a:r>
              <a:rPr lang="en-US" sz="1000" dirty="0">
                <a:solidFill>
                  <a:schemeClr val="bg1"/>
                </a:solidFill>
                <a:latin typeface="Source Sans Pro" panose="020B05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ap.</a:t>
            </a:r>
            <a:r>
              <a:rPr lang="en-US" sz="1000" dirty="0">
                <a:solidFill>
                  <a:schemeClr val="bg1"/>
                </a:solidFill>
                <a:latin typeface="Source Sans Pro" panose="020B0503030403020204" pitchFamily="34" charset="0"/>
              </a:rPr>
              <a:t> is licensed under </a:t>
            </a:r>
            <a:r>
              <a:rPr lang="en-US" sz="1000" cap="all" dirty="0">
                <a:solidFill>
                  <a:schemeClr val="bg1"/>
                </a:solidFill>
                <a:latin typeface="Source Sans Pro" panose="020B05030304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 2.0</a:t>
            </a:r>
            <a:endParaRPr lang="en-CA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85A26-6992-48E8-9C6E-87D73440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Resolving Disputes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C872A-D4FF-4FF0-9DE8-7E855EF5B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57400"/>
            <a:ext cx="5105400" cy="4495800"/>
          </a:xfrm>
        </p:spPr>
        <p:txBody>
          <a:bodyPr/>
          <a:lstStyle/>
          <a:p>
            <a:r>
              <a:rPr lang="en-CA" sz="2400" dirty="0"/>
              <a:t>Leverage the trust and confidence built as an Instructor</a:t>
            </a:r>
          </a:p>
          <a:p>
            <a:pPr marL="0" indent="0">
              <a:buNone/>
            </a:pPr>
            <a:endParaRPr lang="en-CA" sz="1200" dirty="0"/>
          </a:p>
          <a:p>
            <a:r>
              <a:rPr lang="en-CA" sz="2400" dirty="0"/>
              <a:t>Actively manage and monitor a dispute</a:t>
            </a:r>
          </a:p>
          <a:p>
            <a:pPr marL="0" indent="0">
              <a:buNone/>
            </a:pPr>
            <a:endParaRPr lang="en-CA" sz="1200" dirty="0"/>
          </a:p>
          <a:p>
            <a:r>
              <a:rPr lang="en-CA" sz="2400" dirty="0"/>
              <a:t>Be clear on individual and group expectations - establish shared goals</a:t>
            </a:r>
          </a:p>
          <a:p>
            <a:pPr marL="0" indent="0">
              <a:buNone/>
            </a:pP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CA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3B708C-1D98-405B-8035-05C59E633E36}"/>
              </a:ext>
            </a:extLst>
          </p:cNvPr>
          <p:cNvSpPr txBox="1"/>
          <p:nvPr/>
        </p:nvSpPr>
        <p:spPr>
          <a:xfrm>
            <a:off x="585926" y="5638800"/>
            <a:ext cx="3962400" cy="86177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CA" b="1" dirty="0"/>
              <a:t>Remember:</a:t>
            </a:r>
          </a:p>
          <a:p>
            <a:r>
              <a:rPr lang="en-CA" sz="1600" b="1" dirty="0"/>
              <a:t>You will now see your face and facial expressions online!</a:t>
            </a:r>
          </a:p>
        </p:txBody>
      </p:sp>
      <p:pic>
        <p:nvPicPr>
          <p:cNvPr id="6" name="Picture 5" descr="A laptop on a table with the laptop user shaking the hand of the person with the image in the laptop.">
            <a:extLst>
              <a:ext uri="{FF2B5EF4-FFF2-40B4-BE49-F238E27FC236}">
                <a16:creationId xmlns:a16="http://schemas.microsoft.com/office/drawing/2014/main" id="{E1F35DE9-B251-4970-A0AB-C01BD44D9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57" y="2639625"/>
            <a:ext cx="3712018" cy="3773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971D86-9D05-4D4C-9B9D-77E65E0A743E}"/>
              </a:ext>
            </a:extLst>
          </p:cNvPr>
          <p:cNvSpPr/>
          <p:nvPr/>
        </p:nvSpPr>
        <p:spPr>
          <a:xfrm>
            <a:off x="5126115" y="6167173"/>
            <a:ext cx="23471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Image by Gerd Altmann from Pixabay </a:t>
            </a:r>
            <a:endParaRPr lang="en-CA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8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85A26-6992-48E8-9C6E-87D73440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Resolving Disputes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C872A-D4FF-4FF0-9DE8-7E855EF5B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1981200"/>
            <a:ext cx="5029200" cy="4495800"/>
          </a:xfrm>
        </p:spPr>
        <p:txBody>
          <a:bodyPr/>
          <a:lstStyle/>
          <a:p>
            <a:pPr marL="0" indent="0">
              <a:buNone/>
            </a:pPr>
            <a:endParaRPr lang="en-CA" sz="1200" dirty="0"/>
          </a:p>
          <a:p>
            <a:r>
              <a:rPr lang="en-CA" sz="2400" dirty="0"/>
              <a:t>Balance empathy (without agreeing) – with problem solving – the need to be directive</a:t>
            </a:r>
          </a:p>
          <a:p>
            <a:pPr marL="0" indent="0">
              <a:buNone/>
            </a:pPr>
            <a:endParaRPr lang="en-CA" sz="1200" dirty="0"/>
          </a:p>
          <a:p>
            <a:r>
              <a:rPr lang="en-CA" sz="2400" dirty="0"/>
              <a:t>Be genuine – be open to different perspectives</a:t>
            </a:r>
          </a:p>
          <a:p>
            <a:pPr marL="0" indent="0">
              <a:buNone/>
            </a:pPr>
            <a:endParaRPr lang="en-CA" sz="1200" dirty="0"/>
          </a:p>
          <a:p>
            <a:r>
              <a:rPr lang="en-CA" sz="2400" dirty="0"/>
              <a:t>Practice active listening skills</a:t>
            </a:r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CA" sz="1200" dirty="0"/>
          </a:p>
        </p:txBody>
      </p:sp>
      <p:pic>
        <p:nvPicPr>
          <p:cNvPr id="4" name="Picture 3" descr="A laptop on a table with the laptop user shaking the hand of the person with the image in the laptop.">
            <a:extLst>
              <a:ext uri="{FF2B5EF4-FFF2-40B4-BE49-F238E27FC236}">
                <a16:creationId xmlns:a16="http://schemas.microsoft.com/office/drawing/2014/main" id="{CFEDEB42-E41D-4B22-B58E-6D960108E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31" y="2640961"/>
            <a:ext cx="3706625" cy="37585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E8F34B-7A9D-41F9-B9B5-1BE50695E843}"/>
              </a:ext>
            </a:extLst>
          </p:cNvPr>
          <p:cNvSpPr/>
          <p:nvPr/>
        </p:nvSpPr>
        <p:spPr>
          <a:xfrm>
            <a:off x="125149" y="6153243"/>
            <a:ext cx="23471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Image by Gerd Altmann from Pixabay </a:t>
            </a:r>
            <a:endParaRPr lang="en-CA" sz="1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670B0-6AD4-4C6B-AB49-D884A36743DB}"/>
              </a:ext>
            </a:extLst>
          </p:cNvPr>
          <p:cNvSpPr txBox="1"/>
          <p:nvPr/>
        </p:nvSpPr>
        <p:spPr>
          <a:xfrm>
            <a:off x="4191000" y="5660800"/>
            <a:ext cx="3962400" cy="61555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CA" b="1" dirty="0"/>
              <a:t>Remember:</a:t>
            </a:r>
          </a:p>
          <a:p>
            <a:r>
              <a:rPr lang="en-CA" sz="1600" b="1" dirty="0"/>
              <a:t>You can be recorded!</a:t>
            </a:r>
          </a:p>
        </p:txBody>
      </p:sp>
    </p:spTree>
    <p:extLst>
      <p:ext uri="{BB962C8B-B14F-4D97-AF65-F5344CB8AC3E}">
        <p14:creationId xmlns:p14="http://schemas.microsoft.com/office/powerpoint/2010/main" val="294334313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D7607F5C0184EBAD2EFCB9D19DCAF" ma:contentTypeVersion="12" ma:contentTypeDescription="Create a new document." ma:contentTypeScope="" ma:versionID="2d659a691eeb511d8a01921585e18824">
  <xsd:schema xmlns:xsd="http://www.w3.org/2001/XMLSchema" xmlns:xs="http://www.w3.org/2001/XMLSchema" xmlns:p="http://schemas.microsoft.com/office/2006/metadata/properties" xmlns:ns2="cc0626ff-9b72-4157-8b67-085cded66bed" xmlns:ns3="ec011108-fa8d-445f-977f-f39991bf1bb8" targetNamespace="http://schemas.microsoft.com/office/2006/metadata/properties" ma:root="true" ma:fieldsID="0988a84ac840d1c35b4a9f5f039d4125" ns2:_="" ns3:_="">
    <xsd:import namespace="cc0626ff-9b72-4157-8b67-085cded66bed"/>
    <xsd:import namespace="ec011108-fa8d-445f-977f-f39991bf1b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626ff-9b72-4157-8b67-085cded66b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11108-fa8d-445f-977f-f39991bf1bb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8D1947-7568-4A2A-9A16-DED1F4A927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0626ff-9b72-4157-8b67-085cded66bed"/>
    <ds:schemaRef ds:uri="ec011108-fa8d-445f-977f-f39991bf1b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CF3E72-E63F-4AB5-B793-4E47D3018B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F3E2C3-4F58-43EB-B461-F998520C668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6796</TotalTime>
  <Words>1501</Words>
  <Application>Microsoft Office PowerPoint</Application>
  <PresentationFormat>On-screen Show (4:3)</PresentationFormat>
  <Paragraphs>366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 Online Dispute Resolution (ODR) </vt:lpstr>
      <vt:lpstr>Overview</vt:lpstr>
      <vt:lpstr>Guiding Principles</vt:lpstr>
      <vt:lpstr>Key Points</vt:lpstr>
      <vt:lpstr>Changes &amp; Challenges </vt:lpstr>
      <vt:lpstr>Benefits</vt:lpstr>
      <vt:lpstr>Types of group disputes</vt:lpstr>
      <vt:lpstr>Resolving Disputes</vt:lpstr>
      <vt:lpstr>Resolving Disputes</vt:lpstr>
      <vt:lpstr>Questions to ask yourself</vt:lpstr>
      <vt:lpstr>Process</vt:lpstr>
      <vt:lpstr>Approaches – Getting to Yes (Fisher, Ury, Patton, 1991)</vt:lpstr>
      <vt:lpstr>Approaches - (GRIT) (Osgood,1967)</vt:lpstr>
      <vt:lpstr>Platforms</vt:lpstr>
      <vt:lpstr>Tools &amp; Tips</vt:lpstr>
      <vt:lpstr>Resources</vt:lpstr>
      <vt:lpstr>Communication - Sample</vt:lpstr>
      <vt:lpstr>Directive – Sample</vt:lpstr>
      <vt:lpstr>Peer Evaluation – Sample (Excel)</vt:lpstr>
      <vt:lpstr>Peer Evaluation – Sample (Word)</vt:lpstr>
      <vt:lpstr>Team Contract- Sample</vt:lpstr>
      <vt:lpstr>Team Contract- Sample</vt:lpstr>
      <vt:lpstr>Team Reporting - Sample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Suspension of On-Campus Classes</dc:title>
  <dc:creator>Amy Gleiser</dc:creator>
  <cp:lastModifiedBy>Michael Quartermain</cp:lastModifiedBy>
  <cp:revision>348</cp:revision>
  <cp:lastPrinted>2020-05-11T14:05:45Z</cp:lastPrinted>
  <dcterms:created xsi:type="dcterms:W3CDTF">2020-03-14T20:13:46Z</dcterms:created>
  <dcterms:modified xsi:type="dcterms:W3CDTF">2020-05-19T00:58:33Z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0x0101000EBD7607F5C0184EBAD2EFCB9D19DCAF</vt:lpwstr>
  </property>
</Properties>
</file>